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  <p:sldMasterId id="2147483898" r:id="rId2"/>
    <p:sldMasterId id="2147483911" r:id="rId3"/>
    <p:sldMasterId id="2147483924" r:id="rId4"/>
    <p:sldMasterId id="2147483936" r:id="rId5"/>
  </p:sldMasterIdLst>
  <p:notesMasterIdLst>
    <p:notesMasterId r:id="rId26"/>
  </p:notesMasterIdLst>
  <p:sldIdLst>
    <p:sldId id="298" r:id="rId6"/>
    <p:sldId id="375" r:id="rId7"/>
    <p:sldId id="376" r:id="rId8"/>
    <p:sldId id="377" r:id="rId9"/>
    <p:sldId id="378" r:id="rId10"/>
    <p:sldId id="379" r:id="rId11"/>
    <p:sldId id="380" r:id="rId12"/>
    <p:sldId id="381" r:id="rId13"/>
    <p:sldId id="349" r:id="rId14"/>
    <p:sldId id="352" r:id="rId15"/>
    <p:sldId id="365" r:id="rId16"/>
    <p:sldId id="366" r:id="rId17"/>
    <p:sldId id="372" r:id="rId18"/>
    <p:sldId id="368" r:id="rId19"/>
    <p:sldId id="367" r:id="rId20"/>
    <p:sldId id="371" r:id="rId21"/>
    <p:sldId id="373" r:id="rId22"/>
    <p:sldId id="382" r:id="rId23"/>
    <p:sldId id="383" r:id="rId24"/>
    <p:sldId id="36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FFFEEB"/>
    <a:srgbClr val="FFFCE7"/>
    <a:srgbClr val="4F8B31"/>
    <a:srgbClr val="D1ABF7"/>
    <a:srgbClr val="F3E8FE"/>
    <a:srgbClr val="FFFFAB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09" autoAdjust="0"/>
  </p:normalViewPr>
  <p:slideViewPr>
    <p:cSldViewPr>
      <p:cViewPr varScale="1">
        <p:scale>
          <a:sx n="54" d="100"/>
          <a:sy n="54" d="100"/>
        </p:scale>
        <p:origin x="113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3E5AE-E5AD-4EFD-B33B-342671954192}" type="datetimeFigureOut">
              <a:rPr lang="en-GB" smtClean="0"/>
              <a:pPr/>
              <a:t>22/09/2020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DF214-F84E-4012-A460-A0C3D9F8CA0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74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/>
              <a:t>POLLEN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EB8F97-FFF2-4BE3-BEFB-20A05CDC4765}" type="slidenum">
              <a:rPr lang="en-GB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Microscopes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Desk lamps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glass slides prepared with specimen samples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objects to observe under a microscope, such as insect wings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Explain to the class that they are going to make a bridge between the knowledge and understanding learnt in the lesson and an everyday example.</a:t>
            </a:r>
            <a:endParaRPr kumimoji="0" lang="en-GB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Use the example of the development of the car and the effect that it has had on society. </a:t>
            </a:r>
            <a:endParaRPr kumimoji="0" lang="en-GB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Listen </a:t>
            </a:r>
            <a:r>
              <a:rPr kumimoji="0" lang="en-GB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en-GB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record all</a:t>
            </a:r>
            <a:r>
              <a: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On table students have 2 minutes to write down how they think microscopes have changed our understanding of how our bodies work. Then students go around the table listening and recording other peoples answers.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Students feedback some of their recorded answers.</a:t>
            </a:r>
            <a:r>
              <a:rPr kumimoji="0" lang="en-GB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Explain to the class that they are going to make a bridge between the knowledge and understanding learnt in the lesson and an everyday example.</a:t>
            </a:r>
            <a:r>
              <a:rPr lang="en-GB" sz="800" dirty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 Use the example of the development of the car and the effect that it has had on society. </a:t>
            </a:r>
            <a:endParaRPr lang="en-GB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/>
              <a:t>LEAF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03D5F7-8D71-42B1-B0F3-1720A55A82AA}" type="slidenum">
              <a:rPr lang="en-GB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/>
              <a:t>LEAF SECTION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29067E-FFE7-4471-AFA5-B339B1ACA680}" type="slidenum">
              <a:rPr lang="en-GB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/>
              <a:t>FLY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2D02497-A085-4CB5-89D4-EAA6A1F07108}" type="slidenum">
              <a:rPr lang="en-GB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/>
              <a:t>FLY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BEFE36-ABCD-4270-85AD-60F191DE9CA0}" type="slidenum">
              <a:rPr lang="en-GB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/>
              <a:t>HEAD LOUSE MOUTH PARTS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ECCBD0-8293-494F-B5F2-1ED9E95226CB}" type="slidenum">
              <a:rPr lang="en-GB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/>
              <a:t>BACTERIA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F43386-9B55-4F50-A97D-B5C9F1937553}" type="slidenum">
              <a:rPr lang="en-GB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109538"/>
            <a:ext cx="2152650" cy="6016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438" y="109538"/>
            <a:ext cx="6310312" cy="6016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109538"/>
            <a:ext cx="6516687" cy="5492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1438" y="109538"/>
            <a:ext cx="8615362" cy="6016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43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3BD07-4CF9-46DF-AC89-6885BB5BA5C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14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A29B0-587B-4FCE-B506-DDB3403CE7C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14000">
    <p:dissolv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58684-D045-47DD-B336-AAD36ED59DE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14000">
    <p:dissolv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D2B7C-A523-405D-A1F9-DCDA1452222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14000">
    <p:dissolv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E7FF2-C94F-4590-A2C3-502D85D05AD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14000">
    <p:dissolv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70109-0FA1-4458-BF92-B30F5F2F02A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14000">
    <p:dissolv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23C5B-B337-4859-B27A-C7DEFCE710A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14000">
    <p:dissolv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4C147-92E9-4E23-A25E-945E2196948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14000">
    <p:dissolv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13A51-F289-488F-9728-F0E6B2B623D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14000">
    <p:dissolv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461DF-D186-4AE9-B0D6-6C7F1A71F8A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14000">
    <p:dissolv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0DD63-5955-4E17-9AFF-F324EB5736E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14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370" name="Picture 2" descr="Master_slide_chem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</p:spPr>
      </p:pic>
      <p:sp>
        <p:nvSpPr>
          <p:cNvPr id="1082371" name="Text Box 3"/>
          <p:cNvSpPr txBox="1">
            <a:spLocks noChangeArrowheads="1"/>
          </p:cNvSpPr>
          <p:nvPr userDrawn="1"/>
        </p:nvSpPr>
        <p:spPr bwMode="auto">
          <a:xfrm>
            <a:off x="6445250" y="6669088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>
                <a:solidFill>
                  <a:srgbClr val="000066"/>
                </a:solidFill>
                <a:cs typeface="Arial" charset="0"/>
              </a:rPr>
              <a:t>© Boardworks Ltd 2010</a:t>
            </a:r>
          </a:p>
        </p:txBody>
      </p:sp>
      <p:sp>
        <p:nvSpPr>
          <p:cNvPr id="1082372" name="Text Box 4"/>
          <p:cNvSpPr txBox="1">
            <a:spLocks noChangeArrowheads="1"/>
          </p:cNvSpPr>
          <p:nvPr userDrawn="1"/>
        </p:nvSpPr>
        <p:spPr bwMode="auto">
          <a:xfrm>
            <a:off x="887413" y="6654800"/>
            <a:ext cx="1116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30E013E2-5EE1-4DDA-BB3E-15740446A748}" type="slidenum">
              <a:rPr lang="en-GB" sz="1000" smtClean="0">
                <a:solidFill>
                  <a:srgbClr val="000066"/>
                </a:solidFill>
                <a:cs typeface="Arial" charset="0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r>
              <a:rPr lang="en-GB" sz="1000">
                <a:solidFill>
                  <a:srgbClr val="000066"/>
                </a:solidFill>
                <a:cs typeface="Arial" charset="0"/>
              </a:rPr>
              <a:t> of 25</a:t>
            </a:r>
          </a:p>
        </p:txBody>
      </p:sp>
      <p:sp>
        <p:nvSpPr>
          <p:cNvPr id="1082373" name="Text Box 5"/>
          <p:cNvSpPr txBox="1">
            <a:spLocks noChangeArrowheads="1"/>
          </p:cNvSpPr>
          <p:nvPr userDrawn="1"/>
        </p:nvSpPr>
        <p:spPr bwMode="auto">
          <a:xfrm>
            <a:off x="828675" y="44450"/>
            <a:ext cx="6048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fr-FR" sz="2800" b="1">
              <a:solidFill>
                <a:srgbClr val="5B0091"/>
              </a:solidFill>
              <a:cs typeface="Arial" charset="0"/>
            </a:endParaRPr>
          </a:p>
        </p:txBody>
      </p:sp>
      <p:sp>
        <p:nvSpPr>
          <p:cNvPr id="10823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109538"/>
            <a:ext cx="65166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82375" name="Picture 7" descr="forward arrow grey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277225" y="6243638"/>
            <a:ext cx="784225" cy="487362"/>
          </a:xfrm>
          <a:prstGeom prst="rect">
            <a:avLst/>
          </a:prstGeom>
          <a:noFill/>
        </p:spPr>
      </p:pic>
      <p:pic>
        <p:nvPicPr>
          <p:cNvPr id="1082376" name="Picture 8" descr="chem_left_arrow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9388" y="6243638"/>
            <a:ext cx="777875" cy="4857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CBC3D1-5F15-4F39-A37F-E4503F390BE1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 advClick="0" advTm="14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7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Tr7i42ubOAhVJVhoKHfWYBNUQjRwIBw&amp;url=http://clipartpng.com/?692,black-bmw-car-png-clipart&amp;bvm=bv.131286987,d.ZGg&amp;psig=AFQjCNHtySXNdYAsk_uoUNghra2K3jkwZQ&amp;ust=1472562898611633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7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80528" y="5229200"/>
            <a:ext cx="712879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entury Gothic" pitchFamily="34" charset="0"/>
              </a:rPr>
              <a:t>GET OUT ALL OF YOUR EQUIPMENT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(PEN, PENCIL, RULER, PLANNER)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PUT YOUR BAGS AND COATS AWAY.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0"/>
            <a:ext cx="7886700" cy="1052736"/>
          </a:xfrm>
        </p:spPr>
        <p:txBody>
          <a:bodyPr>
            <a:normAutofit/>
          </a:bodyPr>
          <a:lstStyle/>
          <a:p>
            <a:r>
              <a:rPr lang="en-GB" sz="4000" b="1" dirty="0">
                <a:highlight>
                  <a:srgbClr val="FFFF00"/>
                </a:highlight>
                <a:latin typeface="Century Gothic" pitchFamily="34" charset="0"/>
              </a:rPr>
              <a:t>Do Now</a:t>
            </a:r>
          </a:p>
        </p:txBody>
      </p:sp>
      <p:sp>
        <p:nvSpPr>
          <p:cNvPr id="9" name="Rectangle 8"/>
          <p:cNvSpPr/>
          <p:nvPr/>
        </p:nvSpPr>
        <p:spPr>
          <a:xfrm>
            <a:off x="7812360" y="6525344"/>
            <a:ext cx="1152128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83568" y="1412776"/>
            <a:ext cx="73448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Century Gothic" pitchFamily="34" charset="0"/>
              </a:rPr>
              <a:t>Record on your white board what you think these images are.</a:t>
            </a:r>
          </a:p>
        </p:txBody>
      </p:sp>
    </p:spTree>
    <p:extLst>
      <p:ext uri="{BB962C8B-B14F-4D97-AF65-F5344CB8AC3E}">
        <p14:creationId xmlns:p14="http://schemas.microsoft.com/office/powerpoint/2010/main" val="360491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514549"/>
          </a:xfrm>
        </p:spPr>
        <p:txBody>
          <a:bodyPr>
            <a:normAutofit/>
          </a:bodyPr>
          <a:lstStyle/>
          <a:p>
            <a:r>
              <a:rPr lang="en-GB" sz="5400" u="sng" dirty="0">
                <a:latin typeface="Century Gothic" pitchFamily="34" charset="0"/>
              </a:rPr>
              <a:t>Microscopes</a:t>
            </a:r>
          </a:p>
        </p:txBody>
      </p:sp>
      <p:sp>
        <p:nvSpPr>
          <p:cNvPr id="3" name="Rectangle 2"/>
          <p:cNvSpPr/>
          <p:nvPr/>
        </p:nvSpPr>
        <p:spPr>
          <a:xfrm>
            <a:off x="7668344" y="6525344"/>
            <a:ext cx="1296144" cy="216024"/>
          </a:xfrm>
          <a:prstGeom prst="rect">
            <a:avLst/>
          </a:prstGeom>
          <a:solidFill>
            <a:srgbClr val="FFFFE5"/>
          </a:solidFill>
          <a:ln>
            <a:solidFill>
              <a:srgbClr val="FFFF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 pitchFamily="34" charset="0"/>
              </a:rPr>
              <a:t>Explain how microscopes have developed science knowledge.</a:t>
            </a:r>
            <a:endParaRPr lang="en-GB" dirty="0"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2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Describe how a light microscope allows us to see very small objects</a:t>
            </a:r>
            <a:endParaRPr lang="en-GB" sz="2000" dirty="0">
              <a:latin typeface="Century Gothic" pitchFamily="34" charset="0"/>
            </a:endParaRPr>
          </a:p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latin typeface="Century Gothic" pitchFamily="34" charset="0"/>
            </a:endParaRPr>
          </a:p>
          <a:p>
            <a:endParaRPr lang="en-GB" sz="500" dirty="0">
              <a:latin typeface="Century Gothic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620688"/>
            <a:ext cx="48965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entury Gothic" pitchFamily="34" charset="0"/>
              </a:rPr>
              <a:t>To understand how living things work we need to be able to zoom in on parts of them.</a:t>
            </a:r>
          </a:p>
          <a:p>
            <a:r>
              <a:rPr lang="en-GB" sz="2800" dirty="0">
                <a:latin typeface="Century Gothic" pitchFamily="34" charset="0"/>
              </a:rPr>
              <a:t>We use microscopes for this.</a:t>
            </a:r>
          </a:p>
          <a:p>
            <a:r>
              <a:rPr lang="en-GB" sz="2800" dirty="0">
                <a:latin typeface="Century Gothic" pitchFamily="34" charset="0"/>
              </a:rPr>
              <a:t>Without a microscope you can’t see into the tiny parts that make up living things. You wouldn’t have a clue how the body really works.</a:t>
            </a:r>
          </a:p>
        </p:txBody>
      </p:sp>
      <p:pic>
        <p:nvPicPr>
          <p:cNvPr id="22530" name="Picture 2" descr="http://www.wpclipart.com/science/tools/microscope/Microscope_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548680"/>
            <a:ext cx="3584722" cy="559216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Explain how microscopes have developed science knowledge.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Describe how a light microscope allows us to see very small objects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7" name="Picture 2" descr="http://image.made-in-china.com/2f0j00LeDEVTkKnAqv/Biological-Microscope-FSP-12-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3561956" cy="5324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71082" y="55797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You look through the eyepiece.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18236" y="161218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Focus the microscope using this</a:t>
            </a: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flipH="1">
            <a:off x="2267744" y="881138"/>
            <a:ext cx="1703338" cy="243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699792" y="2008100"/>
            <a:ext cx="1705496" cy="4847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627784" y="2646880"/>
            <a:ext cx="1790452" cy="422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50172" y="233376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Fine tune the focus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18236" y="3285660"/>
            <a:ext cx="4317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Select the lowest powered objective lens, then choose a higher magnification if required.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63616" y="454047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Put the sample on the stage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2051720" y="3645024"/>
            <a:ext cx="1959446" cy="54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2339752" y="4365104"/>
            <a:ext cx="2194942" cy="2253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1907704" y="5229200"/>
            <a:ext cx="273630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716016" y="5373216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Adjust the mirror to make sure there is plenty of light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F51379C-912D-4754-9015-22C81F63E65D}"/>
              </a:ext>
            </a:extLst>
          </p:cNvPr>
          <p:cNvSpPr/>
          <p:nvPr/>
        </p:nvSpPr>
        <p:spPr>
          <a:xfrm>
            <a:off x="7117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9E42872-3251-455E-AE74-A235CFC08A32}"/>
              </a:ext>
            </a:extLst>
          </p:cNvPr>
          <p:cNvSpPr/>
          <p:nvPr/>
        </p:nvSpPr>
        <p:spPr>
          <a:xfrm>
            <a:off x="7117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F95144-BC84-4EEE-9EBA-9DCC0BD44B5F}"/>
              </a:ext>
            </a:extLst>
          </p:cNvPr>
          <p:cNvSpPr/>
          <p:nvPr/>
        </p:nvSpPr>
        <p:spPr>
          <a:xfrm>
            <a:off x="7117" y="1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 pitchFamily="34" charset="0"/>
              </a:rPr>
              <a:t>Explain how microscopes have developed science knowledge.</a:t>
            </a:r>
            <a:endParaRPr lang="en-GB" dirty="0"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E95292C-332B-4EC4-A010-10A112E60BC4}"/>
              </a:ext>
            </a:extLst>
          </p:cNvPr>
          <p:cNvSpPr/>
          <p:nvPr/>
        </p:nvSpPr>
        <p:spPr>
          <a:xfrm>
            <a:off x="7117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2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Describe how a light microscope allows us to see very small objects</a:t>
            </a:r>
            <a:endParaRPr lang="en-GB" sz="2000" dirty="0">
              <a:latin typeface="Century Gothic" pitchFamily="34" charset="0"/>
            </a:endParaRPr>
          </a:p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latin typeface="Century Gothic" pitchFamily="34" charset="0"/>
            </a:endParaRPr>
          </a:p>
          <a:p>
            <a:endParaRPr lang="en-GB" sz="500" dirty="0"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Explain how microscopes have developed science knowledge.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Describe how a light microscope allows us to see very small objects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836712"/>
            <a:ext cx="84249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prstClr val="black"/>
                </a:solidFill>
                <a:latin typeface="Century Gothic" pitchFamily="34" charset="0"/>
              </a:rPr>
              <a:t>Task</a:t>
            </a:r>
          </a:p>
          <a:p>
            <a:r>
              <a:rPr lang="en-GB" sz="3200" dirty="0">
                <a:solidFill>
                  <a:prstClr val="black"/>
                </a:solidFill>
                <a:latin typeface="Century Gothic" pitchFamily="34" charset="0"/>
              </a:rPr>
              <a:t>You are going to learn how to use a microscope to look at some every day objects. </a:t>
            </a:r>
          </a:p>
          <a:p>
            <a:r>
              <a:rPr lang="en-GB" sz="3200" dirty="0">
                <a:solidFill>
                  <a:prstClr val="black"/>
                </a:solidFill>
                <a:latin typeface="Century Gothic" pitchFamily="34" charset="0"/>
              </a:rPr>
              <a:t>Make a pencil sketch of what you see. Write next to it the magnification lens you use to see it.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B6E03E-48D7-4BB8-A4B7-4153981D73DA}"/>
              </a:ext>
            </a:extLst>
          </p:cNvPr>
          <p:cNvSpPr/>
          <p:nvPr/>
        </p:nvSpPr>
        <p:spPr>
          <a:xfrm>
            <a:off x="7117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55DB25B-193F-4BDA-B7EE-4F0EAAF553F5}"/>
              </a:ext>
            </a:extLst>
          </p:cNvPr>
          <p:cNvSpPr/>
          <p:nvPr/>
        </p:nvSpPr>
        <p:spPr>
          <a:xfrm>
            <a:off x="7117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EA4A6C-3399-419C-BD01-9CDB3669DD45}"/>
              </a:ext>
            </a:extLst>
          </p:cNvPr>
          <p:cNvSpPr/>
          <p:nvPr/>
        </p:nvSpPr>
        <p:spPr>
          <a:xfrm>
            <a:off x="7117" y="1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 pitchFamily="34" charset="0"/>
              </a:rPr>
              <a:t>Explain how microscopes have developed science knowledge.</a:t>
            </a:r>
            <a:endParaRPr lang="en-GB" dirty="0"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F15AB4-0A0C-4DDC-B40A-6C5A0B1E9D0C}"/>
              </a:ext>
            </a:extLst>
          </p:cNvPr>
          <p:cNvSpPr/>
          <p:nvPr/>
        </p:nvSpPr>
        <p:spPr>
          <a:xfrm>
            <a:off x="7117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2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Describe how a light microscope allows us to see very small objects</a:t>
            </a:r>
            <a:endParaRPr lang="en-GB" sz="2000" dirty="0">
              <a:latin typeface="Century Gothic" pitchFamily="34" charset="0"/>
            </a:endParaRPr>
          </a:p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latin typeface="Century Gothic" pitchFamily="34" charset="0"/>
            </a:endParaRPr>
          </a:p>
          <a:p>
            <a:endParaRPr lang="en-GB" sz="500" dirty="0"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Explain how microscopes have developed science knowledge.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Describe how a light microscope allows us to see very small objects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16386" name="Picture 2" descr="http://images.happyteachers.net/clip-art-groundhog-day-boy-kid-happy-magnifier-333033_b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3140968"/>
            <a:ext cx="3122712" cy="327884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3528" y="980728"/>
            <a:ext cx="842493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Century Gothic" pitchFamily="34" charset="0"/>
              </a:rPr>
              <a:t>You need to be able to calculate the magnification.</a:t>
            </a:r>
          </a:p>
          <a:p>
            <a:endParaRPr lang="en-GB" sz="3200" dirty="0">
              <a:latin typeface="Century Gothic" pitchFamily="34" charset="0"/>
            </a:endParaRPr>
          </a:p>
          <a:p>
            <a:r>
              <a:rPr lang="en-GB" sz="3200" dirty="0">
                <a:latin typeface="Century Gothic" pitchFamily="34" charset="0"/>
              </a:rPr>
              <a:t>This just means how much bigger the image is than the specimen that you are looking at.</a:t>
            </a:r>
          </a:p>
          <a:p>
            <a:endParaRPr lang="en-GB" sz="2000" dirty="0">
              <a:latin typeface="Comic Sans MS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2DD318-2DAE-4633-A76B-38336598E944}"/>
              </a:ext>
            </a:extLst>
          </p:cNvPr>
          <p:cNvSpPr/>
          <p:nvPr/>
        </p:nvSpPr>
        <p:spPr>
          <a:xfrm>
            <a:off x="7117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3A6E5E-D9EE-4BAC-A3D5-964CEEDDC019}"/>
              </a:ext>
            </a:extLst>
          </p:cNvPr>
          <p:cNvSpPr/>
          <p:nvPr/>
        </p:nvSpPr>
        <p:spPr>
          <a:xfrm>
            <a:off x="7117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8D1CE4-4502-4CEF-B385-B0D5B69B26CB}"/>
              </a:ext>
            </a:extLst>
          </p:cNvPr>
          <p:cNvSpPr/>
          <p:nvPr/>
        </p:nvSpPr>
        <p:spPr>
          <a:xfrm>
            <a:off x="7117" y="1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 pitchFamily="34" charset="0"/>
              </a:rPr>
              <a:t>Explain how microscopes have developed science knowledge.</a:t>
            </a:r>
            <a:endParaRPr lang="en-GB" dirty="0"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B41CA3-9668-421F-9054-BFECA6541BAD}"/>
              </a:ext>
            </a:extLst>
          </p:cNvPr>
          <p:cNvSpPr/>
          <p:nvPr/>
        </p:nvSpPr>
        <p:spPr>
          <a:xfrm>
            <a:off x="7117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2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Describe how a light microscope allows us to see very small objects</a:t>
            </a:r>
            <a:endParaRPr lang="en-GB" sz="2000" dirty="0">
              <a:latin typeface="Century Gothic" pitchFamily="34" charset="0"/>
            </a:endParaRPr>
          </a:p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latin typeface="Century Gothic" pitchFamily="34" charset="0"/>
            </a:endParaRPr>
          </a:p>
          <a:p>
            <a:endParaRPr lang="en-GB" sz="500" dirty="0"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Explain how microscopes have developed science knowledge.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Describe how a light microscope allows us to see very small objects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67544" y="404664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Calculations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1520" y="1196752"/>
            <a:ext cx="889248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The eyepiece lens and objective lens in a microscope have different magnifications. Together they magnify an object.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1864" y="2737520"/>
            <a:ext cx="8882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entury Gothic" pitchFamily="34" charset="0"/>
              </a:rPr>
              <a:t>Total magnification = eye piece lens    x  objective lens</a:t>
            </a:r>
          </a:p>
          <a:p>
            <a:r>
              <a:rPr lang="en-GB" sz="2400" b="1" dirty="0">
                <a:latin typeface="Century Gothic" pitchFamily="34" charset="0"/>
              </a:rPr>
              <a:t>		 	    magnification	   magnification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520" y="4005064"/>
            <a:ext cx="75915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  <a:latin typeface="Century Gothic" pitchFamily="34" charset="0"/>
              </a:rPr>
              <a:t>Eye piece lens magnification x 10</a:t>
            </a:r>
          </a:p>
          <a:p>
            <a:r>
              <a:rPr lang="en-GB" sz="2800" b="1" dirty="0">
                <a:solidFill>
                  <a:schemeClr val="tx2"/>
                </a:solidFill>
                <a:latin typeface="Century Gothic" pitchFamily="34" charset="0"/>
              </a:rPr>
              <a:t>Objective lens magnification x 30</a:t>
            </a:r>
          </a:p>
          <a:p>
            <a:endParaRPr lang="en-GB" sz="2800" b="1" dirty="0">
              <a:solidFill>
                <a:schemeClr val="tx2"/>
              </a:solidFill>
              <a:latin typeface="Century Gothic" pitchFamily="34" charset="0"/>
            </a:endParaRPr>
          </a:p>
          <a:p>
            <a:r>
              <a:rPr lang="en-GB" sz="2800" b="1" dirty="0">
                <a:solidFill>
                  <a:schemeClr val="tx2"/>
                </a:solidFill>
                <a:latin typeface="Century Gothic" pitchFamily="34" charset="0"/>
              </a:rPr>
              <a:t>What is the magnification?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A479DB-92C2-4EC5-A47C-A87D5B55F43A}"/>
              </a:ext>
            </a:extLst>
          </p:cNvPr>
          <p:cNvSpPr/>
          <p:nvPr/>
        </p:nvSpPr>
        <p:spPr>
          <a:xfrm>
            <a:off x="7117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E649F6-B933-4158-9FCB-585014FEA626}"/>
              </a:ext>
            </a:extLst>
          </p:cNvPr>
          <p:cNvSpPr/>
          <p:nvPr/>
        </p:nvSpPr>
        <p:spPr>
          <a:xfrm>
            <a:off x="7117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E5F6BC-2BAC-4C3B-8BC9-7498216A5B3B}"/>
              </a:ext>
            </a:extLst>
          </p:cNvPr>
          <p:cNvSpPr/>
          <p:nvPr/>
        </p:nvSpPr>
        <p:spPr>
          <a:xfrm>
            <a:off x="7117" y="1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 pitchFamily="34" charset="0"/>
              </a:rPr>
              <a:t>Explain how microscopes have developed science knowledge.</a:t>
            </a:r>
            <a:endParaRPr lang="en-GB" dirty="0"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554405E-6F31-4A88-B346-21F6FFBD67A0}"/>
              </a:ext>
            </a:extLst>
          </p:cNvPr>
          <p:cNvSpPr/>
          <p:nvPr/>
        </p:nvSpPr>
        <p:spPr>
          <a:xfrm>
            <a:off x="7117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2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Describe how a light microscope allows us to see very small objects</a:t>
            </a:r>
            <a:endParaRPr lang="en-GB" sz="2000" dirty="0">
              <a:latin typeface="Century Gothic" pitchFamily="34" charset="0"/>
            </a:endParaRPr>
          </a:p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latin typeface="Century Gothic" pitchFamily="34" charset="0"/>
            </a:endParaRPr>
          </a:p>
          <a:p>
            <a:endParaRPr lang="en-GB" sz="500" dirty="0"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Explain how microscopes have developed science knowledge.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Describe how a light microscope allows us to see very small objects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67544" y="404664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</a:pPr>
            <a:r>
              <a:rPr lang="en-GB" sz="4400" b="1" dirty="0">
                <a:solidFill>
                  <a:prstClr val="black"/>
                </a:solidFill>
                <a:latin typeface="Century Gothic" pitchFamily="34" charset="0"/>
              </a:rPr>
              <a:t>Calculations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51520" y="1412776"/>
            <a:ext cx="8640960" cy="45259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</a:rPr>
              <a:t>Sarah uses a microscope to look at her cheek cells. She uses a x10 eyepiece lens and a x40 objective lens. Calculate the magnifying power of the microscope.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</a:rPr>
              <a:t>Harry uses a microscope to look at the cells in an onion. He uses a x20 eyepiece lens and a x100 objective lens. Calculate the magnifying power of the microscope.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en-GB" sz="2400" dirty="0">
                <a:latin typeface="Century Gothic" pitchFamily="34" charset="0"/>
              </a:rPr>
              <a:t>Tara uses a microscope to look at the cells in a daffodil root. She uses a x10 eyepiece lens and </a:t>
            </a:r>
            <a:r>
              <a:rPr lang="en-GB" sz="2400">
                <a:latin typeface="Century Gothic" pitchFamily="34" charset="0"/>
              </a:rPr>
              <a:t>a x30 </a:t>
            </a:r>
            <a:r>
              <a:rPr lang="en-GB" sz="2400" dirty="0">
                <a:latin typeface="Century Gothic" pitchFamily="34" charset="0"/>
              </a:rPr>
              <a:t>objective lens. Calculate the magnification she viewed the cells at.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pic>
        <p:nvPicPr>
          <p:cNvPr id="14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83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76672"/>
            <a:ext cx="3219450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E3D92E0-31CE-4643-9970-57E5E1E32692}"/>
              </a:ext>
            </a:extLst>
          </p:cNvPr>
          <p:cNvSpPr/>
          <p:nvPr/>
        </p:nvSpPr>
        <p:spPr>
          <a:xfrm>
            <a:off x="7117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FDB134-3B85-41FF-9DF4-38C8FC533398}"/>
              </a:ext>
            </a:extLst>
          </p:cNvPr>
          <p:cNvSpPr/>
          <p:nvPr/>
        </p:nvSpPr>
        <p:spPr>
          <a:xfrm>
            <a:off x="7117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A0F15A-7C58-4EE9-AE9D-B28890E4E91C}"/>
              </a:ext>
            </a:extLst>
          </p:cNvPr>
          <p:cNvSpPr/>
          <p:nvPr/>
        </p:nvSpPr>
        <p:spPr>
          <a:xfrm>
            <a:off x="7117" y="1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 pitchFamily="34" charset="0"/>
              </a:rPr>
              <a:t>Explain how microscopes have developed science knowledge.</a:t>
            </a:r>
            <a:endParaRPr lang="en-GB" dirty="0"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2FB3120-8257-44B3-B318-2184C9227FBF}"/>
              </a:ext>
            </a:extLst>
          </p:cNvPr>
          <p:cNvSpPr/>
          <p:nvPr/>
        </p:nvSpPr>
        <p:spPr>
          <a:xfrm>
            <a:off x="7117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2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Describe how a light microscope allows us to see very small objects</a:t>
            </a:r>
            <a:endParaRPr lang="en-GB" sz="2000" dirty="0">
              <a:latin typeface="Century Gothic" pitchFamily="34" charset="0"/>
            </a:endParaRPr>
          </a:p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latin typeface="Century Gothic" pitchFamily="34" charset="0"/>
            </a:endParaRPr>
          </a:p>
          <a:p>
            <a:endParaRPr lang="en-GB" sz="500" dirty="0"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Explain how microscopes have developed science knowledge.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Describe how a light microscope allows us to see very small objects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67544" y="404664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en-GB" sz="4400" b="1" dirty="0">
                <a:solidFill>
                  <a:prstClr val="black"/>
                </a:solidFill>
                <a:latin typeface="Century Gothic" pitchFamily="34" charset="0"/>
              </a:rPr>
              <a:t>Calculations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0" y="1412776"/>
            <a:ext cx="889248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>
              <a:spcBef>
                <a:spcPct val="20000"/>
              </a:spcBef>
            </a:pPr>
            <a:r>
              <a:rPr lang="en-GB" sz="3200" dirty="0">
                <a:solidFill>
                  <a:prstClr val="black"/>
                </a:solidFill>
                <a:latin typeface="Century Gothic" pitchFamily="34" charset="0"/>
              </a:rPr>
              <a:t>    Now add to your pictures the magnification you were viewing them at. Include the working out.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7EF160B-8F13-4BEF-B3D8-18041E3FA686}"/>
              </a:ext>
            </a:extLst>
          </p:cNvPr>
          <p:cNvSpPr/>
          <p:nvPr/>
        </p:nvSpPr>
        <p:spPr>
          <a:xfrm>
            <a:off x="7117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8380229-1338-447A-89BB-D09B17751D93}"/>
              </a:ext>
            </a:extLst>
          </p:cNvPr>
          <p:cNvSpPr/>
          <p:nvPr/>
        </p:nvSpPr>
        <p:spPr>
          <a:xfrm>
            <a:off x="7117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3C86771-38FC-40C1-AF37-9A9D76BDFF19}"/>
              </a:ext>
            </a:extLst>
          </p:cNvPr>
          <p:cNvSpPr/>
          <p:nvPr/>
        </p:nvSpPr>
        <p:spPr>
          <a:xfrm>
            <a:off x="7117" y="1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 pitchFamily="34" charset="0"/>
              </a:rPr>
              <a:t>Explain how microscopes have developed science knowledge.</a:t>
            </a:r>
            <a:endParaRPr lang="en-GB" dirty="0"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177A06-0591-48D1-871D-352248668696}"/>
              </a:ext>
            </a:extLst>
          </p:cNvPr>
          <p:cNvSpPr/>
          <p:nvPr/>
        </p:nvSpPr>
        <p:spPr>
          <a:xfrm>
            <a:off x="7117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2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Describe how a light microscope allows us to see very small objects</a:t>
            </a:r>
            <a:endParaRPr lang="en-GB" sz="2000" dirty="0">
              <a:latin typeface="Century Gothic" pitchFamily="34" charset="0"/>
            </a:endParaRPr>
          </a:p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latin typeface="Century Gothic" pitchFamily="34" charset="0"/>
            </a:endParaRPr>
          </a:p>
          <a:p>
            <a:endParaRPr lang="en-GB" sz="500" dirty="0"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Explain how microscopes have developed science knowledge.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Describe how a light microscope allows us to see very small objects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404664"/>
            <a:ext cx="9144000" cy="11430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en-GB" sz="4400" b="1" dirty="0">
                <a:solidFill>
                  <a:prstClr val="black"/>
                </a:solidFill>
                <a:latin typeface="Century Gothic" pitchFamily="34" charset="0"/>
              </a:rPr>
              <a:t>Technology changes our lives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484203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Example – the car</a:t>
            </a:r>
            <a:endParaRPr lang="en-GB" sz="2800" dirty="0">
              <a:solidFill>
                <a:prstClr val="black"/>
              </a:solidFill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17762" name="Picture 2" descr="Image result for car 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060848"/>
            <a:ext cx="8676456" cy="380313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Explain how microscopes have developed science knowledge.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Describe how a light microscope allows us to see very small objects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404664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en-GB" sz="4400" b="1" dirty="0">
                <a:solidFill>
                  <a:prstClr val="black"/>
                </a:solidFill>
                <a:latin typeface="Century Gothic" pitchFamily="34" charset="0"/>
              </a:rPr>
              <a:t>Cell-</a:t>
            </a:r>
            <a:r>
              <a:rPr lang="en-GB" sz="4400" b="1" dirty="0" err="1">
                <a:solidFill>
                  <a:prstClr val="black"/>
                </a:solidFill>
                <a:latin typeface="Century Gothic" pitchFamily="34" charset="0"/>
              </a:rPr>
              <a:t>ebrate</a:t>
            </a:r>
            <a:r>
              <a:rPr lang="en-GB" sz="4400" b="1" dirty="0">
                <a:solidFill>
                  <a:prstClr val="black"/>
                </a:solidFill>
                <a:latin typeface="Century Gothic" pitchFamily="34" charset="0"/>
              </a:rPr>
              <a:t> the microscope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412776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Listen </a:t>
            </a:r>
            <a:r>
              <a:rPr lang="en-GB" sz="2800" b="1" dirty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en-GB" sz="2800" b="1" dirty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 record all</a:t>
            </a:r>
            <a:r>
              <a:rPr lang="en-GB" sz="2800" dirty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GB" sz="2800" dirty="0">
              <a:solidFill>
                <a:prstClr val="black"/>
              </a:solidFill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dirty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 You have 2 minutes to write down how you think microscopes have changed our understanding of how our bodies work.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dirty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Then students go around the table listening and recording other peoples answers.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dirty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Students feedback some of their recorded answers.</a:t>
            </a:r>
            <a:r>
              <a:rPr lang="en-GB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GB" sz="3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66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50" y="4581128"/>
            <a:ext cx="321945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2051" name="Picture 4" descr="pollen-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13550"/>
          </a:xfrm>
          <a:noFill/>
        </p:spPr>
      </p:pic>
      <p:sp>
        <p:nvSpPr>
          <p:cNvPr id="8" name="Rectangle 7"/>
          <p:cNvSpPr/>
          <p:nvPr/>
        </p:nvSpPr>
        <p:spPr>
          <a:xfrm>
            <a:off x="827584" y="1196752"/>
            <a:ext cx="6463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</a:p>
        </p:txBody>
      </p:sp>
    </p:spTree>
  </p:cSld>
  <p:clrMapOvr>
    <a:masterClrMapping/>
  </p:clrMapOvr>
  <p:transition advClick="0" advTm="14000"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23528" y="188913"/>
            <a:ext cx="83529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4000" b="1" dirty="0">
                <a:latin typeface="Century Gothic" pitchFamily="34" charset="0"/>
              </a:rPr>
              <a:t>Cell-</a:t>
            </a:r>
            <a:r>
              <a:rPr lang="en-GB" sz="4000" b="1" dirty="0" err="1">
                <a:latin typeface="Century Gothic" pitchFamily="34" charset="0"/>
              </a:rPr>
              <a:t>ebrate</a:t>
            </a:r>
            <a:r>
              <a:rPr lang="en-GB" sz="4000" b="1" dirty="0">
                <a:latin typeface="Century Gothic" pitchFamily="34" charset="0"/>
              </a:rPr>
              <a:t> the microscope!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55" name="ShockwaveFlash1" r:id="rId2" imgW="8424720" imgH="5040360"/>
        </mc:Choice>
        <mc:Fallback>
          <p:control name="ShockwaveFlash1" r:id="rId2" imgW="8424720" imgH="504036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68313" y="981075"/>
                  <a:ext cx="8424862" cy="5040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3075" name="Picture 4" descr="leaf-surfac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13550"/>
          </a:xfrm>
          <a:noFill/>
        </p:spPr>
      </p:pic>
      <p:sp>
        <p:nvSpPr>
          <p:cNvPr id="7" name="Rectangle 6"/>
          <p:cNvSpPr/>
          <p:nvPr/>
        </p:nvSpPr>
        <p:spPr>
          <a:xfrm>
            <a:off x="827584" y="1196752"/>
            <a:ext cx="64633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</a:p>
        </p:txBody>
      </p:sp>
    </p:spTree>
  </p:cSld>
  <p:clrMapOvr>
    <a:masterClrMapping/>
  </p:clrMapOvr>
  <p:transition advClick="0" advTm="14000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4099" name="Picture 4" descr="leaf-section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13550"/>
          </a:xfrm>
          <a:noFill/>
        </p:spPr>
      </p:pic>
      <p:sp>
        <p:nvSpPr>
          <p:cNvPr id="7" name="Rectangle 6"/>
          <p:cNvSpPr/>
          <p:nvPr/>
        </p:nvSpPr>
        <p:spPr>
          <a:xfrm>
            <a:off x="808348" y="1196752"/>
            <a:ext cx="68480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</a:p>
        </p:txBody>
      </p:sp>
    </p:spTree>
  </p:cSld>
  <p:clrMapOvr>
    <a:masterClrMapping/>
  </p:clrMapOvr>
  <p:transition advClick="0" advTm="14000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5123" name="Picture 4" descr="housefly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13550"/>
          </a:xfrm>
          <a:noFill/>
        </p:spPr>
      </p:pic>
      <p:sp>
        <p:nvSpPr>
          <p:cNvPr id="7" name="Rectangle 6"/>
          <p:cNvSpPr/>
          <p:nvPr/>
        </p:nvSpPr>
        <p:spPr>
          <a:xfrm>
            <a:off x="808348" y="1196752"/>
            <a:ext cx="68480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</a:p>
        </p:txBody>
      </p:sp>
    </p:spTree>
  </p:cSld>
  <p:clrMapOvr>
    <a:masterClrMapping/>
  </p:clrMapOvr>
  <p:transition advClick="0" advTm="14000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6147" name="Picture 4" descr="housefly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13550"/>
          </a:xfrm>
          <a:noFill/>
        </p:spPr>
      </p:pic>
      <p:sp>
        <p:nvSpPr>
          <p:cNvPr id="7" name="Rectangle 6"/>
          <p:cNvSpPr/>
          <p:nvPr/>
        </p:nvSpPr>
        <p:spPr>
          <a:xfrm>
            <a:off x="827584" y="1196752"/>
            <a:ext cx="64633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</a:p>
        </p:txBody>
      </p:sp>
    </p:spTree>
  </p:cSld>
  <p:clrMapOvr>
    <a:masterClrMapping/>
  </p:clrMapOvr>
  <p:transition advClick="0" advTm="14000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7171" name="Picture 4" descr="headlouse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13550"/>
          </a:xfrm>
          <a:noFill/>
        </p:spPr>
      </p:pic>
      <p:sp>
        <p:nvSpPr>
          <p:cNvPr id="7" name="Rectangle 6"/>
          <p:cNvSpPr/>
          <p:nvPr/>
        </p:nvSpPr>
        <p:spPr>
          <a:xfrm>
            <a:off x="846820" y="1196752"/>
            <a:ext cx="60786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</a:t>
            </a:r>
          </a:p>
        </p:txBody>
      </p:sp>
    </p:spTree>
  </p:cSld>
  <p:clrMapOvr>
    <a:masterClrMapping/>
  </p:clrMapOvr>
  <p:transition advClick="0" advTm="14000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8195" name="Picture 4" descr="bacteri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13550"/>
          </a:xfrm>
          <a:noFill/>
        </p:spPr>
      </p:pic>
      <p:sp>
        <p:nvSpPr>
          <p:cNvPr id="7" name="Rectangle 6"/>
          <p:cNvSpPr/>
          <p:nvPr/>
        </p:nvSpPr>
        <p:spPr>
          <a:xfrm>
            <a:off x="789112" y="1196752"/>
            <a:ext cx="72327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</a:t>
            </a:r>
          </a:p>
        </p:txBody>
      </p:sp>
    </p:spTree>
  </p:cSld>
  <p:clrMapOvr>
    <a:masterClrMapping/>
  </p:clrMapOvr>
  <p:transition advClick="0" advTm="14000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68344" y="6525344"/>
            <a:ext cx="1296144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15616" y="1556792"/>
            <a:ext cx="6162675" cy="1463675"/>
          </a:xfrm>
        </p:spPr>
        <p:txBody>
          <a:bodyPr>
            <a:normAutofit fontScale="92500"/>
          </a:bodyPr>
          <a:lstStyle/>
          <a:p>
            <a:r>
              <a:rPr lang="en-GB" sz="3200" b="1" dirty="0">
                <a:latin typeface="Century Gothic" pitchFamily="34" charset="0"/>
              </a:rPr>
              <a:t>Grade 3: Be able to explain how microscopes have developed science knowledge</a:t>
            </a:r>
            <a:r>
              <a:rPr lang="en-GB" sz="3200" dirty="0">
                <a:latin typeface="Century Gothic" pitchFamily="34" charset="0"/>
              </a:rPr>
              <a:t>.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15616" y="4005064"/>
            <a:ext cx="6162675" cy="1463675"/>
          </a:xfrm>
        </p:spPr>
        <p:txBody>
          <a:bodyPr>
            <a:normAutofit/>
          </a:bodyPr>
          <a:lstStyle/>
          <a:p>
            <a:r>
              <a:rPr lang="en-GB" sz="3200" b="1" dirty="0">
                <a:latin typeface="Century Gothic"/>
                <a:ea typeface="Calibri"/>
                <a:cs typeface="Times New Roman"/>
              </a:rPr>
              <a:t>Grade 2: Be able to describe how a light microscope allows us to see very small objects</a:t>
            </a:r>
            <a:endParaRPr lang="en-GB" sz="3200" b="1" dirty="0">
              <a:latin typeface="Century Gothic" pitchFamily="34" charset="0"/>
            </a:endParaRP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971600" y="93117"/>
            <a:ext cx="6162675" cy="1463675"/>
          </a:xfrm>
        </p:spPr>
        <p:txBody>
          <a:bodyPr>
            <a:normAutofit/>
          </a:bodyPr>
          <a:lstStyle/>
          <a:p>
            <a:r>
              <a:rPr lang="en-GB" sz="3200" b="1" dirty="0">
                <a:latin typeface="Century Gothic" pitchFamily="34" charset="0"/>
              </a:rPr>
              <a:t>WILFS</a:t>
            </a:r>
            <a:endParaRPr lang="en-GB" sz="32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068711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Default Design">
  <a:themeElements>
    <a:clrScheme name="1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Outwood Foxhills Layout Darker bgd</Template>
  <TotalTime>3518</TotalTime>
  <Words>1071</Words>
  <Application>Microsoft Office PowerPoint</Application>
  <PresentationFormat>On-screen Show (4:3)</PresentationFormat>
  <Paragraphs>145</Paragraphs>
  <Slides>20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Arial</vt:lpstr>
      <vt:lpstr>Calibri</vt:lpstr>
      <vt:lpstr>Century Gothic</vt:lpstr>
      <vt:lpstr>Comic Sans MS</vt:lpstr>
      <vt:lpstr>Gill Sans MT</vt:lpstr>
      <vt:lpstr>Times New Roman</vt:lpstr>
      <vt:lpstr>1_Default Design</vt:lpstr>
      <vt:lpstr>1_Outwood Foxhills Layout</vt:lpstr>
      <vt:lpstr>Office Theme</vt:lpstr>
      <vt:lpstr>2_Default Design</vt:lpstr>
      <vt:lpstr>Default Design</vt:lpstr>
      <vt:lpstr>Do Now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Microscopes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Pre-Starter</dc:title>
  <dc:creator>Sarah &amp; Rob</dc:creator>
  <cp:lastModifiedBy>Griffin, M (SHS Teacher)</cp:lastModifiedBy>
  <cp:revision>144</cp:revision>
  <dcterms:created xsi:type="dcterms:W3CDTF">2013-07-26T12:32:32Z</dcterms:created>
  <dcterms:modified xsi:type="dcterms:W3CDTF">2020-09-22T13:32:40Z</dcterms:modified>
</cp:coreProperties>
</file>